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68" r:id="rId4"/>
    <p:sldId id="321" r:id="rId5"/>
    <p:sldId id="361" r:id="rId6"/>
    <p:sldId id="362" r:id="rId7"/>
    <p:sldId id="356" r:id="rId8"/>
    <p:sldId id="355" r:id="rId9"/>
    <p:sldId id="316" r:id="rId10"/>
    <p:sldId id="358" r:id="rId11"/>
    <p:sldId id="354" r:id="rId12"/>
    <p:sldId id="367" r:id="rId13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C77"/>
    <a:srgbClr val="3D7F68"/>
    <a:srgbClr val="FF0066"/>
    <a:srgbClr val="95C11E"/>
    <a:srgbClr val="39146B"/>
    <a:srgbClr val="F7A600"/>
    <a:srgbClr val="47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 snapToGrid="0" snapToObjects="1"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F063F-0516-CF4C-8113-1C0CD4B3F9A0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471B-3CD9-774D-AFF8-1AA24C6394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8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30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63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1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32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3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75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29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1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0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471B-3CD9-774D-AFF8-1AA24C6394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6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5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9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7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B0B0E-09FD-48E1-821B-E2D6DEB02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030673-7BB9-4ADD-B41A-D56F3A142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8AEDD0-1A62-48D7-8C6D-E621E23B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E32AD1-CC8B-4DA4-8DB9-563A7AB1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1C6F9-55F3-412C-A385-7C05079A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47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2C1AB-F0C9-494F-B0BD-AC520A52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01E1F1-49E1-4231-9521-7FF0219B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C6AC76-3EB3-4E7A-935C-4E0E87AE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54C9E9-75BA-4D20-BB6B-0DFD9D50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70E6C2-B72A-4678-B969-13A5EA77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51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8D7CB-403F-4BB1-BE98-36E4336D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8FB912-957B-4FEA-8C03-FE20BC357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7E394-F5C4-4E3C-A333-315EBA51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568FF-C059-461F-8FD5-F78DC41D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84215-A88A-40F3-87E0-E3B2DDAB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6DEC4-41A9-4D4C-8145-0B87558D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7897A-8C82-4CC4-9D12-0859B0E89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ECF614-4FA4-49A9-80F1-3F54E3E18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18734-D574-40E3-85E9-58201E65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5A6982-CDF5-4EFD-A11B-A6E0F13C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E878AF-AC16-4D4E-A8B6-5408EB6B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69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D68BB-AC2D-4F80-AA43-4AF8CB7F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68D12B-56DF-41CA-B6C9-7C2756EE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7FEED0-FEC7-477B-9B19-4F5DD7049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CEFB5E-5280-4F0E-9B3D-BEF63432B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7809EE-FFFC-4005-B7C9-011252F84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0CA65E-3DAE-40EC-9687-4875D0C0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6CB795-D598-45AE-97A5-F9568240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F478EE-6933-4B31-80FD-0EA7F0FA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79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1DEA2-2FC9-40BC-9FAF-A2F7CCA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4A6DBC-FB8F-4250-8A53-1A07535B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F7BCBF-9E44-471D-9935-D83C6539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FCBB35-B7BD-42FB-A70D-C4CF7A5C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14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6A02DF-1DC9-41B0-BADD-EE99AA6B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484D91-2DAE-4D5A-B0DA-34E32E53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E8D83B-715C-4A07-8550-A30BFA3F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38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1933A-B7DE-4A82-BBBF-1EBD0312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D8565F-009C-4D17-9915-9734AE21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4F751-1F34-4ACD-B990-67491D767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F56DC7-D200-428A-9AD2-E9B11F8E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BF9FE7-98A0-4F8F-BAE5-8F79FF90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7819AB-69E9-42B4-AE5E-6033031C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39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018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12F45-5145-4EB5-B5A1-580837CD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CC25F0-CB5B-44A3-AA9D-CA7FEFDC8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92E04-A1C5-41AD-B280-9BDD19DE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B602A5-1F4E-4D19-B1EB-281BA2E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E5C78C-106F-4495-902C-EBA6973E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8BB377-742E-42B5-A7B9-651705D9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72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D2BF2-CE5A-4129-86EC-8536DDA0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D38549-4112-492A-B7D1-34D1C6E9D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379E9-DA10-4930-A774-21DB31B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E9C1D-00F7-47A4-9858-57F098F4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B02B0-2E4F-4C6D-B26F-AB89BE73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59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265512-8B47-49D9-9CA1-B6D607576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C355F9-D4A8-4BB5-8264-A0C5D1A97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14026-79D7-4FD1-8EB8-245DD902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4ED2A-62C9-4F4D-B54C-C8B8445C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05373B-2011-4BFA-86D1-5546764F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24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4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9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2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89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21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81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1E27-9F1A-2146-9993-FDB323745A18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F016-A045-7448-9666-399B04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A8965D-63C4-48CE-A751-8C0E36DD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8F4810-0B86-4765-A9CD-4E50A7B5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F187E-8ABD-4B13-9EF7-CCCA34E81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08AC-3CA8-4F5C-9969-CA66E137B4BB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27395-8AC7-444D-912B-D511B287D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88914E-3432-446D-AA38-B07B8629F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D3E8-5EE0-4504-ACA6-C1971BE3E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oltoattivo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info@ascoltoattivo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A2E5B1-90B9-D74F-B064-6C5433734828}"/>
              </a:ext>
            </a:extLst>
          </p:cNvPr>
          <p:cNvSpPr txBox="1"/>
          <p:nvPr/>
        </p:nvSpPr>
        <p:spPr>
          <a:xfrm>
            <a:off x="258585" y="326573"/>
            <a:ext cx="877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D7F68"/>
                </a:solidFill>
                <a:latin typeface="+mj-lt"/>
                <a:cs typeface="Arial"/>
              </a:rPr>
              <a:t>Presentazione pubblica al territorio e progettazione partecipata per l’area di laminazione </a:t>
            </a:r>
            <a:endParaRPr lang="it-IT" sz="2800" b="1" dirty="0" smtClean="0">
              <a:solidFill>
                <a:srgbClr val="3D7F68"/>
              </a:solidFill>
              <a:latin typeface="+mj-lt"/>
              <a:cs typeface="Arial"/>
            </a:endParaRPr>
          </a:p>
          <a:p>
            <a:pPr algn="ctr"/>
            <a:r>
              <a:rPr lang="it-IT" sz="2800" b="1" dirty="0" smtClean="0">
                <a:solidFill>
                  <a:srgbClr val="3D7F68"/>
                </a:solidFill>
                <a:latin typeface="+mj-lt"/>
                <a:cs typeface="Arial"/>
              </a:rPr>
              <a:t>di Paderno Dugnano-Varedo-Limbiate </a:t>
            </a:r>
            <a:endParaRPr lang="it-IT" sz="2800" b="1" dirty="0">
              <a:solidFill>
                <a:srgbClr val="3D7F68"/>
              </a:solidFill>
              <a:latin typeface="+mj-lt"/>
              <a:cs typeface="Arial"/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458E61F-A540-9E43-A813-BD80398EB638}"/>
              </a:ext>
            </a:extLst>
          </p:cNvPr>
          <p:cNvCxnSpPr>
            <a:cxnSpLocks/>
          </p:cNvCxnSpPr>
          <p:nvPr/>
        </p:nvCxnSpPr>
        <p:spPr>
          <a:xfrm>
            <a:off x="7934195" y="5779828"/>
            <a:ext cx="0" cy="818112"/>
          </a:xfrm>
          <a:prstGeom prst="line">
            <a:avLst/>
          </a:prstGeom>
          <a:ln w="12700" cmpd="sng">
            <a:solidFill>
              <a:srgbClr val="AB0C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Immagine che contiene esterni, albero, erba, persona&#10;&#10;Descrizione generata automaticamente">
            <a:extLst>
              <a:ext uri="{FF2B5EF4-FFF2-40B4-BE49-F238E27FC236}">
                <a16:creationId xmlns:a16="http://schemas.microsoft.com/office/drawing/2014/main" id="{1BA65E8D-D66C-A049-83DB-7BD47865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1"/>
          <a:stretch/>
        </p:blipFill>
        <p:spPr>
          <a:xfrm>
            <a:off x="33163" y="1788453"/>
            <a:ext cx="9144000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3C3ED4-6E03-6A40-89E8-FA1DCB3A4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70" y="5231296"/>
            <a:ext cx="1604932" cy="16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4815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b="1" dirty="0">
                <a:solidFill>
                  <a:srgbClr val="3D7F68"/>
                </a:solidFill>
                <a:latin typeface="Arial"/>
                <a:cs typeface="Arial"/>
              </a:rPr>
              <a:t>CHI SIAMO</a:t>
            </a:r>
            <a:endParaRPr lang="en-US" b="1" dirty="0">
              <a:solidFill>
                <a:srgbClr val="AB0C77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Immagine che contiene persona, interni, parete, persone&#10;&#10;Descrizione generata automaticamente">
            <a:extLst>
              <a:ext uri="{FF2B5EF4-FFF2-40B4-BE49-F238E27FC236}">
                <a16:creationId xmlns:a16="http://schemas.microsoft.com/office/drawing/2014/main" id="{AC3002B3-F3B2-2643-9F0A-D23AE1377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7" b="26074"/>
          <a:stretch/>
        </p:blipFill>
        <p:spPr>
          <a:xfrm>
            <a:off x="1459344" y="10"/>
            <a:ext cx="7589569" cy="332013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asellaDiTesto 1"/>
          <p:cNvSpPr txBox="1"/>
          <p:nvPr/>
        </p:nvSpPr>
        <p:spPr>
          <a:xfrm>
            <a:off x="1687287" y="3752849"/>
            <a:ext cx="7095954" cy="295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it-IT" sz="1400" dirty="0"/>
              <a:t>Ascolto Attivo si occupa di progettazione partecipata, facilitazione, mediazione e formazione in gestione creativa dei conflitti. </a:t>
            </a:r>
            <a:endParaRPr lang="it-IT" sz="1400" dirty="0" smtClean="0"/>
          </a:p>
          <a:p>
            <a:pPr defTabSz="914400">
              <a:spcAft>
                <a:spcPts val="600"/>
              </a:spcAft>
            </a:pPr>
            <a:r>
              <a:rPr lang="it-IT" sz="1400" dirty="0" smtClean="0"/>
              <a:t>Negli </a:t>
            </a:r>
            <a:r>
              <a:rPr lang="it-IT" sz="1400" dirty="0"/>
              <a:t>ultimi anni, l’attività della società si è sviluppata in due ambiti principali: rigenerazione urbana e sviluppo sostenibile. </a:t>
            </a:r>
            <a:r>
              <a:rPr lang="it-IT" sz="1400" dirty="0" smtClean="0"/>
              <a:t>Tra </a:t>
            </a:r>
            <a:r>
              <a:rPr lang="it-IT" sz="1400" dirty="0"/>
              <a:t>i progetti principali in materia, si segnalano : </a:t>
            </a:r>
          </a:p>
          <a:p>
            <a:pPr marL="228600" indent="-1714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400" dirty="0" smtClean="0"/>
              <a:t>Mediazioni ambientali </a:t>
            </a:r>
            <a:r>
              <a:rPr lang="it-IT" sz="1400" dirty="0"/>
              <a:t>per la vasca di laminazione di </a:t>
            </a:r>
            <a:r>
              <a:rPr lang="it-IT" sz="1400" dirty="0" smtClean="0"/>
              <a:t>Bresso e per il recupero della Roggia del Valletto nell’Orrido di Inverigo, </a:t>
            </a:r>
            <a:endParaRPr lang="it-IT" sz="1400" dirty="0"/>
          </a:p>
          <a:p>
            <a:pPr marL="228600" indent="-1714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400" dirty="0"/>
              <a:t>Dibattito Pubblico per la </a:t>
            </a:r>
            <a:r>
              <a:rPr lang="it-IT" sz="1400" dirty="0" err="1"/>
              <a:t>Biopiattaforma</a:t>
            </a:r>
            <a:r>
              <a:rPr lang="it-IT" sz="1400" dirty="0"/>
              <a:t> di Sesto San Giovanni (Gruppo CAP</a:t>
            </a:r>
            <a:r>
              <a:rPr lang="it-IT" sz="1400" dirty="0" smtClean="0"/>
              <a:t>),</a:t>
            </a:r>
          </a:p>
          <a:p>
            <a:pPr marL="228600" indent="-1714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400" dirty="0" smtClean="0"/>
              <a:t>Percorso </a:t>
            </a:r>
            <a:r>
              <a:rPr lang="it-IT" sz="1400" dirty="0"/>
              <a:t>partecipativo per la realizzazione di due impianti di compostaggio a Roma (AMA),</a:t>
            </a:r>
          </a:p>
          <a:p>
            <a:pPr marL="228600" indent="-1714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400" dirty="0"/>
              <a:t>Facilitazione dei gruppi di lavoro nel Dibattito Pubblico per la riapertura dei  Navigli a Milano (MM),</a:t>
            </a:r>
          </a:p>
          <a:p>
            <a:pPr marL="228600" indent="-1714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1400" dirty="0" smtClean="0"/>
              <a:t>Percorso </a:t>
            </a:r>
            <a:r>
              <a:rPr lang="it-IT" sz="1400" dirty="0"/>
              <a:t>di confronto e dialogo con il territorio per il progetto </a:t>
            </a:r>
            <a:r>
              <a:rPr lang="it-IT" sz="1400" dirty="0" err="1"/>
              <a:t>Enerver</a:t>
            </a:r>
            <a:r>
              <a:rPr lang="it-IT" sz="1400" dirty="0"/>
              <a:t> (impianto trattamento </a:t>
            </a:r>
            <a:r>
              <a:rPr lang="it-IT" sz="1400" dirty="0" err="1"/>
              <a:t>Forsu</a:t>
            </a:r>
            <a:r>
              <a:rPr lang="it-IT" sz="1400" dirty="0"/>
              <a:t>) a Vercelli.</a:t>
            </a:r>
          </a:p>
          <a:p>
            <a:pPr defTabSz="914400">
              <a:spcAft>
                <a:spcPts val="600"/>
              </a:spcAft>
            </a:pPr>
            <a:r>
              <a:rPr lang="it-IT" sz="1400" dirty="0"/>
              <a:t>Sono socie di Ascolto Attivo: Marianella Sclavi, Stefania Lattuille e Agnese Bertello. </a:t>
            </a:r>
          </a:p>
          <a:p>
            <a:pPr defTabSz="914400">
              <a:spcAft>
                <a:spcPts val="600"/>
              </a:spcAft>
            </a:pPr>
            <a:endParaRPr lang="it-IT" sz="1400" dirty="0"/>
          </a:p>
          <a:p>
            <a:pPr defTabSz="914400">
              <a:spcAft>
                <a:spcPts val="600"/>
              </a:spcAft>
            </a:pPr>
            <a:endParaRPr lang="it-IT" sz="14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B54B4D1-84E5-0E4F-B704-77584867A7F1}"/>
              </a:ext>
            </a:extLst>
          </p:cNvPr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0526" y="1002686"/>
            <a:ext cx="7552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6000" b="1" dirty="0">
              <a:solidFill>
                <a:srgbClr val="3D7F68"/>
              </a:solidFill>
            </a:endParaRP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000" b="1" dirty="0"/>
              <a:t>Ascolto Attivo s.r.l</a:t>
            </a:r>
            <a:r>
              <a:rPr lang="it-IT" sz="2000" b="1" dirty="0" smtClean="0"/>
              <a:t>.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dirty="0"/>
              <a:t>Viale Emilio </a:t>
            </a:r>
            <a:r>
              <a:rPr lang="it-IT" sz="2000" dirty="0" err="1"/>
              <a:t>Caldara</a:t>
            </a:r>
            <a:r>
              <a:rPr lang="it-IT" sz="2000" dirty="0"/>
              <a:t> 44 – 20122 </a:t>
            </a:r>
            <a:r>
              <a:rPr lang="it-IT" sz="2000" dirty="0" smtClean="0"/>
              <a:t>Milano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 smtClean="0">
                <a:hlinkClick r:id="rId3"/>
              </a:rPr>
              <a:t>www.ascoltoattivo.net</a:t>
            </a:r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r>
              <a:rPr lang="it-IT" sz="2000" dirty="0" smtClean="0">
                <a:hlinkClick r:id="rId4"/>
              </a:rPr>
              <a:t>info@ascoltoattivo.net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51E760-21E0-D94D-8A99-52075DA74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9D8575-07ED-4163-878E-1292935EC61B}"/>
              </a:ext>
            </a:extLst>
          </p:cNvPr>
          <p:cNvSpPr txBox="1"/>
          <p:nvPr/>
        </p:nvSpPr>
        <p:spPr>
          <a:xfrm>
            <a:off x="248194" y="1026311"/>
            <a:ext cx="88958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20.30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Benvenuti, illustrazione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programma 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serata</a:t>
            </a:r>
            <a:endParaRPr lang="it-IT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            </a:t>
            </a:r>
            <a:endParaRPr lang="it-IT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20.35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 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 Saluti referenti istituzionali </a:t>
            </a:r>
          </a:p>
          <a:p>
            <a:pPr defTabSz="685800"/>
            <a:endParaRPr lang="it-IT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20.50</a:t>
            </a:r>
            <a:r>
              <a:rPr lang="it-IT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ea typeface="Calibri" panose="020F0502020204030204" pitchFamily="34" charset="0"/>
              </a:rPr>
              <a:t> 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 Illustrazione percorso di presentazione al territorio dell’opera e progettazione 	 	 partecipata area verde</a:t>
            </a:r>
            <a:endParaRPr lang="it-IT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defTabSz="685800"/>
            <a:endParaRPr lang="it-IT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21.00</a:t>
            </a:r>
            <a:r>
              <a:rPr lang="it-IT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C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ontesto e piano strategico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dell’opera</a:t>
            </a:r>
          </a:p>
          <a:p>
            <a:pPr defTabSz="685800"/>
            <a:endParaRPr lang="it-IT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21.10</a:t>
            </a:r>
            <a:r>
              <a:rPr lang="it-IT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Presentazione opera di bonifica </a:t>
            </a:r>
            <a:endParaRPr lang="it-IT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defTabSz="685800"/>
            <a:endParaRPr lang="it-IT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21.20</a:t>
            </a:r>
            <a:r>
              <a:rPr lang="it-IT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Presentazione opera 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idraulica</a:t>
            </a:r>
          </a:p>
          <a:p>
            <a:pPr defTabSz="685800"/>
            <a:endParaRPr lang="it-IT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21.30</a:t>
            </a:r>
            <a:r>
              <a:rPr lang="it-IT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Raccolta domande e temi da approfondire</a:t>
            </a:r>
          </a:p>
          <a:p>
            <a:pPr defTabSz="685800"/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              </a:t>
            </a: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21.50</a:t>
            </a:r>
            <a:r>
              <a:rPr lang="it-IT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Prossimi appuntamenti</a:t>
            </a:r>
          </a:p>
          <a:p>
            <a:pPr defTabSz="685800"/>
            <a:endParaRPr lang="it-IT" dirty="0">
              <a:solidFill>
                <a:srgbClr val="70AD47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defTabSz="685800"/>
            <a:r>
              <a:rPr lang="it-IT" b="1" dirty="0" smtClean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22.00</a:t>
            </a:r>
            <a:r>
              <a:rPr lang="it-IT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it-IT" dirty="0">
                <a:solidFill>
                  <a:srgbClr val="1F497D"/>
                </a:solidFill>
                <a:ea typeface="Calibri" panose="020F0502020204030204" pitchFamily="34" charset="0"/>
              </a:rPr>
              <a:t>  </a:t>
            </a:r>
            <a:r>
              <a:rPr lang="it-IT" dirty="0" smtClean="0">
                <a:solidFill>
                  <a:srgbClr val="1F497D"/>
                </a:solidFill>
                <a:ea typeface="Calibri" panose="020F0502020204030204" pitchFamily="34" charset="0"/>
              </a:rPr>
              <a:t>Chiusura incontro</a:t>
            </a:r>
            <a:endParaRPr lang="it-IT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7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7421" y="402771"/>
            <a:ext cx="2226617" cy="9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3D7F68"/>
                </a:solidFill>
                <a:latin typeface="+mj-lt"/>
                <a:ea typeface="+mj-ea"/>
                <a:cs typeface="+mj-cs"/>
              </a:rPr>
              <a:t>IL CONTESTO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2780" y="882946"/>
            <a:ext cx="7730713" cy="545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it-IT" dirty="0"/>
              <a:t>Nel 2015 è stato approvato il Piano di prevenzione contro le esondazioni del Seveso. Il piano, strategico per la Regione </a:t>
            </a:r>
            <a:r>
              <a:rPr lang="it-IT" dirty="0" smtClean="0"/>
              <a:t>Lombardia, </a:t>
            </a:r>
            <a:r>
              <a:rPr lang="it-IT" dirty="0"/>
              <a:t>prevede la realizzazione di diversi interventi lungo il bacino del Seveso. </a:t>
            </a:r>
          </a:p>
          <a:p>
            <a:pPr defTabSz="914400">
              <a:spcAft>
                <a:spcPts val="600"/>
              </a:spcAft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Oggi, Regione </a:t>
            </a:r>
            <a:r>
              <a:rPr lang="it-IT" dirty="0" smtClean="0"/>
              <a:t>Lombardia, </a:t>
            </a:r>
            <a:r>
              <a:rPr lang="it-IT" dirty="0"/>
              <a:t>insieme con </a:t>
            </a:r>
            <a:r>
              <a:rPr lang="it-IT" dirty="0" err="1"/>
              <a:t>Aipo</a:t>
            </a:r>
            <a:r>
              <a:rPr lang="it-IT" dirty="0"/>
              <a:t>, si appresta ad avviare un nuovo intervento previsto dal piano: l’area di laminazione </a:t>
            </a:r>
            <a:r>
              <a:rPr lang="it-IT" dirty="0" smtClean="0"/>
              <a:t>nella zona ex Snia di </a:t>
            </a:r>
            <a:r>
              <a:rPr lang="it-IT" dirty="0"/>
              <a:t>Paderno </a:t>
            </a:r>
            <a:r>
              <a:rPr lang="it-IT" dirty="0" smtClean="0"/>
              <a:t>Dugnano - Varedo - Limbiate. </a:t>
            </a:r>
          </a:p>
          <a:p>
            <a:pPr defTabSz="914400">
              <a:spcAft>
                <a:spcPts val="600"/>
              </a:spcAft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Il progetto contribuirà alla riqualificazione ambientale </a:t>
            </a:r>
            <a:r>
              <a:rPr lang="it-IT" dirty="0" smtClean="0"/>
              <a:t>dell'area, </a:t>
            </a:r>
            <a:r>
              <a:rPr lang="it-IT" dirty="0"/>
              <a:t>abbandonata da diversi anni, </a:t>
            </a:r>
            <a:r>
              <a:rPr lang="it-IT" dirty="0" smtClean="0"/>
              <a:t>a </a:t>
            </a:r>
            <a:r>
              <a:rPr lang="it-IT" dirty="0"/>
              <a:t>partire da un importante intervento di bonifica; una parte dell'area sarà inoltre restituita </a:t>
            </a:r>
            <a:r>
              <a:rPr lang="it-IT" dirty="0" smtClean="0"/>
              <a:t>alla </a:t>
            </a:r>
            <a:r>
              <a:rPr lang="it-IT" dirty="0"/>
              <a:t>comunità come parco cittadino </a:t>
            </a:r>
            <a:r>
              <a:rPr lang="it-IT" dirty="0" smtClean="0"/>
              <a:t>fruibile. </a:t>
            </a:r>
            <a:endParaRPr lang="it-IT" dirty="0"/>
          </a:p>
          <a:p>
            <a:pPr defTabSz="914400">
              <a:spcAft>
                <a:spcPts val="600"/>
              </a:spcAft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Regione Lombardia e </a:t>
            </a:r>
            <a:r>
              <a:rPr lang="it-IT" dirty="0" err="1"/>
              <a:t>Aipo</a:t>
            </a:r>
            <a:r>
              <a:rPr lang="it-IT" dirty="0"/>
              <a:t> hanno deciso di accompagnare la realizzazione dell’intervento nell’area con un percorso di informazione sugli aspetti tecnici e strategici del progetto, di ascolto delle domande e obiezioni di cittadini e stakeholder e di realizzazione –per gli ambiti possibili- di una vera e propria progettazione partecipata.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E2601D-D1D4-624A-9D4B-20DC1366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9751" cy="10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7421" y="402771"/>
            <a:ext cx="4914771" cy="9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3D7F68"/>
                </a:solidFill>
                <a:latin typeface="+mj-lt"/>
                <a:ea typeface="+mj-ea"/>
                <a:cs typeface="+mj-cs"/>
              </a:rPr>
              <a:t>IL PERCORSO PROGETTATO DA ASCOLTO ATTIVO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03564" y="1577213"/>
            <a:ext cx="7905001" cy="500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it-IT" dirty="0"/>
              <a:t>Ascolto Attivo si occuperà della realizzazione del percorso organizzato in tre fasi successive, tra loro coordinate in maniera organica</a:t>
            </a:r>
            <a:r>
              <a:rPr lang="it-IT" dirty="0" smtClean="0"/>
              <a:t>.</a:t>
            </a:r>
          </a:p>
          <a:p>
            <a:pPr defTabSz="914400">
              <a:spcAft>
                <a:spcPts val="600"/>
              </a:spcAft>
            </a:pPr>
            <a:endParaRPr lang="it-IT" dirty="0"/>
          </a:p>
          <a:p>
            <a:pPr defTabSz="914400">
              <a:spcAft>
                <a:spcPts val="600"/>
              </a:spcAft>
            </a:pPr>
            <a:r>
              <a:rPr lang="it-IT" dirty="0"/>
              <a:t>La prima fase è </a:t>
            </a:r>
            <a:r>
              <a:rPr lang="it-IT" dirty="0" smtClean="0"/>
              <a:t>stata finalizzata </a:t>
            </a:r>
            <a:r>
              <a:rPr lang="it-IT" dirty="0"/>
              <a:t>alla creazione </a:t>
            </a:r>
            <a:r>
              <a:rPr lang="it-IT" dirty="0" smtClean="0"/>
              <a:t>della </a:t>
            </a:r>
            <a:r>
              <a:rPr lang="it-IT" dirty="0"/>
              <a:t>rete di interlocutori da coinvolgere nel percorso </a:t>
            </a:r>
            <a:r>
              <a:rPr lang="it-IT" dirty="0" smtClean="0"/>
              <a:t>complessivo e alla preparazione del sito dedicato e del dossier di progetto. </a:t>
            </a:r>
          </a:p>
          <a:p>
            <a:pPr defTabSz="914400">
              <a:spcAft>
                <a:spcPts val="600"/>
              </a:spcAft>
            </a:pPr>
            <a:endParaRPr lang="it-IT" dirty="0"/>
          </a:p>
          <a:p>
            <a:pPr defTabSz="914400">
              <a:spcAft>
                <a:spcPts val="600"/>
              </a:spcAft>
            </a:pPr>
            <a:r>
              <a:rPr lang="it-IT" dirty="0"/>
              <a:t>La seconda fase </a:t>
            </a:r>
            <a:r>
              <a:rPr lang="it-IT" dirty="0" smtClean="0"/>
              <a:t>-l’attuale- è volta </a:t>
            </a:r>
            <a:r>
              <a:rPr lang="it-IT" dirty="0"/>
              <a:t>alla presentazione del progetto di bonifica e di realizzazione dell’area di laminazione, di racconto degli aspetti tecnici</a:t>
            </a:r>
            <a:r>
              <a:rPr lang="it-IT" dirty="0" smtClean="0"/>
              <a:t>, </a:t>
            </a:r>
            <a:r>
              <a:rPr lang="it-IT" dirty="0"/>
              <a:t>degli impatti sull’ambiente e sulla comunità delle opere. </a:t>
            </a:r>
            <a:endParaRPr lang="it-IT" dirty="0" smtClean="0"/>
          </a:p>
          <a:p>
            <a:pPr defTabSz="914400">
              <a:spcAft>
                <a:spcPts val="600"/>
              </a:spcAft>
            </a:pPr>
            <a:endParaRPr lang="it-IT" dirty="0"/>
          </a:p>
          <a:p>
            <a:pPr defTabSz="914400">
              <a:spcAft>
                <a:spcPts val="600"/>
              </a:spcAft>
            </a:pPr>
            <a:r>
              <a:rPr lang="it-IT" dirty="0"/>
              <a:t>La terza fase consisterà in un percorso di progettazione partecipata e riguarderà la realizzazione del verde pubblico. </a:t>
            </a:r>
            <a:endParaRPr lang="it-IT" dirty="0" smtClean="0"/>
          </a:p>
          <a:p>
            <a:pPr defTabSz="914400">
              <a:spcAft>
                <a:spcPts val="600"/>
              </a:spcAft>
            </a:pPr>
            <a:endParaRPr lang="it-IT" dirty="0"/>
          </a:p>
          <a:p>
            <a:pPr defTabSz="914400">
              <a:spcAft>
                <a:spcPts val="600"/>
              </a:spcAft>
            </a:pP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536673-6516-4B40-AD20-05E47972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34F1C1-B1B9-974D-BBE7-F405C36D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3" y="176752"/>
            <a:ext cx="1142207" cy="1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7421" y="402771"/>
            <a:ext cx="4914771" cy="9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3D7F68"/>
                </a:solidFill>
                <a:latin typeface="+mj-lt"/>
                <a:ea typeface="+mj-ea"/>
                <a:cs typeface="+mj-cs"/>
              </a:rPr>
              <a:t>GLI OBIETTIVI DEL PERCORSO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13877" y="1035506"/>
            <a:ext cx="7451144" cy="314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/>
              <a:t>Informare in maniera chiara e completa sul </a:t>
            </a:r>
            <a:r>
              <a:rPr lang="it-IT" dirty="0" smtClean="0"/>
              <a:t>progetto </a:t>
            </a:r>
            <a:endParaRPr lang="it-IT" dirty="0"/>
          </a:p>
          <a:p>
            <a:pPr marL="285750" indent="-2857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/>
              <a:t>Costruire una relazione costruttiva e duratura con la comunità locale, basata sulla condivisione delle informazioni e apertura al dialogo e confronto</a:t>
            </a:r>
          </a:p>
          <a:p>
            <a:pPr marL="285750" indent="-2857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/>
              <a:t>Coinvolgere gli abitanti nella co-progettazione del parco che verrà a crearsi con la realizzazione dell’area di laminazione</a:t>
            </a:r>
          </a:p>
          <a:p>
            <a:pPr marL="285750" indent="-285750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/>
              <a:t>Elaborare </a:t>
            </a:r>
            <a:r>
              <a:rPr lang="it-IT" dirty="0" smtClean="0"/>
              <a:t>strumenti </a:t>
            </a:r>
            <a:r>
              <a:rPr lang="it-IT" dirty="0"/>
              <a:t>di comunicazione e relazione con il territorio che saranno attivati durante l’intera durata di sviluppo del progetto, a cominciare dalla fase di cantiere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persona, interni, tavolo, sedendo&#10;&#10;Descrizione generata automaticamente">
            <a:extLst>
              <a:ext uri="{FF2B5EF4-FFF2-40B4-BE49-F238E27FC236}">
                <a16:creationId xmlns:a16="http://schemas.microsoft.com/office/drawing/2014/main" id="{BD85D987-F296-124E-BC5B-B56CADA23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6318"/>
            <a:ext cx="3308909" cy="2481682"/>
          </a:xfrm>
          <a:prstGeom prst="rect">
            <a:avLst/>
          </a:prstGeom>
        </p:spPr>
      </p:pic>
      <p:pic>
        <p:nvPicPr>
          <p:cNvPr id="9" name="Immagine 8" descr="Immagine che contiene persona, interni, sedendo, gruppo&#10;&#10;Descrizione generata automaticamente">
            <a:extLst>
              <a:ext uri="{FF2B5EF4-FFF2-40B4-BE49-F238E27FC236}">
                <a16:creationId xmlns:a16="http://schemas.microsoft.com/office/drawing/2014/main" id="{D8BD12FD-65F3-0045-AFE1-C4784BE7A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651" y="4376318"/>
            <a:ext cx="3308909" cy="2481682"/>
          </a:xfrm>
          <a:prstGeom prst="rect">
            <a:avLst/>
          </a:prstGeom>
        </p:spPr>
      </p:pic>
      <p:pic>
        <p:nvPicPr>
          <p:cNvPr id="10" name="Immagine 9" descr="Immagine che contiene persona, interni, tavolo, persone&#10;&#10;Descrizione generata automaticamente">
            <a:extLst>
              <a:ext uri="{FF2B5EF4-FFF2-40B4-BE49-F238E27FC236}">
                <a16:creationId xmlns:a16="http://schemas.microsoft.com/office/drawing/2014/main" id="{37FD1052-0E0F-E842-87F2-423F2A33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4" r="16554"/>
          <a:stretch/>
        </p:blipFill>
        <p:spPr>
          <a:xfrm>
            <a:off x="6001263" y="4355857"/>
            <a:ext cx="3044769" cy="24774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840036-0724-2B46-B5E3-64C84E20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1" y="24353"/>
            <a:ext cx="1161896" cy="11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55911" y="436669"/>
            <a:ext cx="647563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rgbClr val="3D7F68"/>
                </a:solidFill>
                <a:latin typeface="Arial"/>
                <a:cs typeface="Arial"/>
              </a:rPr>
              <a:t>L’APPROCCIO</a:t>
            </a:r>
          </a:p>
          <a:p>
            <a:pPr>
              <a:lnSpc>
                <a:spcPct val="80000"/>
              </a:lnSpc>
            </a:pPr>
            <a:endParaRPr lang="it-IT" sz="1600" dirty="0">
              <a:solidFill>
                <a:srgbClr val="AB0C77"/>
              </a:solidFill>
              <a:latin typeface="Arial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52397" y="1099026"/>
            <a:ext cx="78490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L’approccio che Ascolto Attivo propone si fonda sui principi della democrazia deliberativa e del Dibattito Pubblico. </a:t>
            </a:r>
          </a:p>
          <a:p>
            <a:endParaRPr lang="it-IT" dirty="0"/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Terzietà e indipendenza </a:t>
            </a:r>
            <a:r>
              <a:rPr lang="it-IT" dirty="0"/>
              <a:t>della società che coordina il processo quale garante della qualità del processo,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Trasparenza, completezza e accessibilità delle informazioni,</a:t>
            </a:r>
          </a:p>
          <a:p>
            <a:pPr marL="285750" indent="-285750">
              <a:buFont typeface="Wingdings" charset="2"/>
              <a:buChar char="ü"/>
            </a:pP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 err="1"/>
              <a:t>Inclusività</a:t>
            </a:r>
            <a:r>
              <a:rPr lang="it-IT" dirty="0"/>
              <a:t> e valorizzazione del contributo di ciascuno degli attori coinvolti,</a:t>
            </a:r>
          </a:p>
          <a:p>
            <a:r>
              <a:rPr lang="it-IT" dirty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/>
              <a:t>Creazione di momenti di confronto pubblico che consentono </a:t>
            </a:r>
            <a:r>
              <a:rPr lang="it-IT" dirty="0" smtClean="0"/>
              <a:t>la circolazione delle informazioni, l’approfondimento </a:t>
            </a:r>
            <a:r>
              <a:rPr lang="it-IT" dirty="0"/>
              <a:t>della riflessione </a:t>
            </a:r>
            <a:r>
              <a:rPr lang="it-IT" dirty="0" smtClean="0"/>
              <a:t>e l’apprendimento </a:t>
            </a:r>
            <a:r>
              <a:rPr lang="it-IT" dirty="0"/>
              <a:t>reciproco.</a:t>
            </a:r>
          </a:p>
        </p:txBody>
      </p:sp>
      <p:pic>
        <p:nvPicPr>
          <p:cNvPr id="9" name="Immagine 8" descr="29495851_918899201614703_1814441717680570368_n.jpg">
            <a:extLst>
              <a:ext uri="{FF2B5EF4-FFF2-40B4-BE49-F238E27FC236}">
                <a16:creationId xmlns:a16="http://schemas.microsoft.com/office/drawing/2014/main" id="{2304C3BF-A829-9F41-9B8C-0F095991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16" y="5054600"/>
            <a:ext cx="2743198" cy="1828799"/>
          </a:xfrm>
          <a:prstGeom prst="rect">
            <a:avLst/>
          </a:prstGeom>
        </p:spPr>
      </p:pic>
      <p:pic>
        <p:nvPicPr>
          <p:cNvPr id="10" name="Immagine 9" descr="29497763_918899234948033_9157460223189843968_n.jpg">
            <a:extLst>
              <a:ext uri="{FF2B5EF4-FFF2-40B4-BE49-F238E27FC236}">
                <a16:creationId xmlns:a16="http://schemas.microsoft.com/office/drawing/2014/main" id="{E0DC612C-2D7D-7E4A-82EC-AC84E467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94" y="5054600"/>
            <a:ext cx="2743204" cy="1828802"/>
          </a:xfrm>
          <a:prstGeom prst="rect">
            <a:avLst/>
          </a:prstGeom>
        </p:spPr>
      </p:pic>
      <p:pic>
        <p:nvPicPr>
          <p:cNvPr id="11" name="Immagine 10" descr="20170609_163209.jpg">
            <a:extLst>
              <a:ext uri="{FF2B5EF4-FFF2-40B4-BE49-F238E27FC236}">
                <a16:creationId xmlns:a16="http://schemas.microsoft.com/office/drawing/2014/main" id="{BFA3AD51-5F8F-A147-9E3F-ED01ECF36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80" y="5054599"/>
            <a:ext cx="2438402" cy="1828801"/>
          </a:xfrm>
          <a:prstGeom prst="rect">
            <a:avLst/>
          </a:prstGeom>
        </p:spPr>
      </p:pic>
      <p:pic>
        <p:nvPicPr>
          <p:cNvPr id="12" name="Immagine 11" descr="IMG_0341.JPG">
            <a:extLst>
              <a:ext uri="{FF2B5EF4-FFF2-40B4-BE49-F238E27FC236}">
                <a16:creationId xmlns:a16="http://schemas.microsoft.com/office/drawing/2014/main" id="{A1CB681D-FE68-BF4D-85EA-F5DBD7781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16" y="5049818"/>
            <a:ext cx="2451100" cy="18307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BF43BAF-527D-B848-A9AA-5DA2DC7A6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55911" y="436669"/>
            <a:ext cx="647563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rgbClr val="3D7F68"/>
                </a:solidFill>
                <a:latin typeface="Arial"/>
                <a:cs typeface="Arial"/>
              </a:rPr>
              <a:t>LE FASI DEL PROCESSO </a:t>
            </a:r>
          </a:p>
          <a:p>
            <a:pPr>
              <a:lnSpc>
                <a:spcPct val="80000"/>
              </a:lnSpc>
            </a:pPr>
            <a:endParaRPr lang="it-IT" sz="1600" dirty="0">
              <a:solidFill>
                <a:srgbClr val="AB0C77"/>
              </a:solidFill>
              <a:latin typeface="Arial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043539" y="1414712"/>
            <a:ext cx="7599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/>
              <a:t>Fase 1 – </a:t>
            </a:r>
            <a:r>
              <a:rPr lang="it-IT" sz="2400" dirty="0" err="1"/>
              <a:t>Assessment</a:t>
            </a:r>
            <a:r>
              <a:rPr lang="it-IT" sz="2400" dirty="0"/>
              <a:t> e creazione rete interlocutori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400" dirty="0"/>
              <a:t>Fase 2 – Presentazione e confronto pubblico sul progetto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400" dirty="0"/>
              <a:t>Fase 3 – Progettazione partecipata</a:t>
            </a:r>
          </a:p>
          <a:p>
            <a:pPr marL="285750" indent="-285750">
              <a:buFont typeface="Wingdings" charset="2"/>
              <a:buChar char="ü"/>
            </a:pPr>
            <a:endParaRPr lang="it-IT" sz="2400" dirty="0"/>
          </a:p>
          <a:p>
            <a:endParaRPr lang="it-IT" sz="2400" b="1" dirty="0"/>
          </a:p>
        </p:txBody>
      </p:sp>
      <p:pic>
        <p:nvPicPr>
          <p:cNvPr id="17" name="Immagine 16" descr="Immagine che contiene persona, erba, esterni, tavolo&#10;&#10;Descrizione generata automaticamente">
            <a:extLst>
              <a:ext uri="{FF2B5EF4-FFF2-40B4-BE49-F238E27FC236}">
                <a16:creationId xmlns:a16="http://schemas.microsoft.com/office/drawing/2014/main" id="{E2A12E72-7617-8942-9137-AD66DA26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0" r="2388" b="10542"/>
          <a:stretch/>
        </p:blipFill>
        <p:spPr>
          <a:xfrm>
            <a:off x="14108" y="3842658"/>
            <a:ext cx="9034801" cy="29923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AFBA30-558D-2A4F-9E08-158C14D13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55910" y="436669"/>
            <a:ext cx="782731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rgbClr val="3D7F68"/>
                </a:solidFill>
                <a:latin typeface="Arial"/>
                <a:cs typeface="Arial"/>
              </a:rPr>
              <a:t>FASE 2 – Presentazione e confronto pubblico sul progetto </a:t>
            </a:r>
          </a:p>
          <a:p>
            <a:pPr>
              <a:lnSpc>
                <a:spcPct val="80000"/>
              </a:lnSpc>
            </a:pPr>
            <a:endParaRPr lang="it-IT" sz="1600" dirty="0">
              <a:solidFill>
                <a:srgbClr val="AB0C77"/>
              </a:solidFill>
              <a:latin typeface="Arial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90216" y="859854"/>
            <a:ext cx="7130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D7F68"/>
                </a:solidFill>
              </a:rPr>
              <a:t>Incontro di presentazione progetto</a:t>
            </a:r>
            <a:endParaRPr lang="it-IT" dirty="0">
              <a:solidFill>
                <a:srgbClr val="3D7F68"/>
              </a:solidFill>
            </a:endParaRPr>
          </a:p>
          <a:p>
            <a:r>
              <a:rPr lang="it-IT" dirty="0"/>
              <a:t>Primo incontro di presentazione pubblica dell’intero progetto.  </a:t>
            </a:r>
          </a:p>
          <a:p>
            <a:r>
              <a:rPr lang="it-IT" dirty="0"/>
              <a:t>L’incontro racconta gli aspetti strategici generali del progetto, l’opera da realizzare sul territorio e presenta obiettivi, fasi e approccio del percorso partecipativo.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L’incontro procederà attraverso: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t-IT" dirty="0"/>
              <a:t>l’illustrazione degli ambiti immodificabili del progetto (ossia la parte tecnico-idraulica dell’opera) e degli ambiti in cui sarà possibile la progettazione partecipata,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t-IT" dirty="0"/>
              <a:t>la creazione di uno spazio di domande </a:t>
            </a:r>
            <a:r>
              <a:rPr lang="it-IT" dirty="0" smtClean="0"/>
              <a:t>e </a:t>
            </a:r>
            <a:r>
              <a:rPr lang="it-IT" dirty="0"/>
              <a:t>di raccolta dei </a:t>
            </a:r>
            <a:r>
              <a:rPr lang="it-IT" dirty="0" smtClean="0"/>
              <a:t>temi che i partecipanti vogliono approfondire. 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b="1" dirty="0">
                <a:solidFill>
                  <a:srgbClr val="3D7F68"/>
                </a:solidFill>
              </a:rPr>
              <a:t>Workshop  </a:t>
            </a:r>
          </a:p>
          <a:p>
            <a:r>
              <a:rPr lang="it-IT" dirty="0"/>
              <a:t>Organizzazione di </a:t>
            </a:r>
            <a:r>
              <a:rPr lang="it-IT" dirty="0" smtClean="0"/>
              <a:t>un primo workshop </a:t>
            </a:r>
            <a:r>
              <a:rPr lang="it-IT" dirty="0"/>
              <a:t>con tutti i referenti degli enti coinvolti nella realizzazione dell’opera e della rete degli stakeholder </a:t>
            </a:r>
            <a:r>
              <a:rPr lang="it-IT" dirty="0" smtClean="0"/>
              <a:t>con l’obiettivo di cominciare ad approfondire i temi significativi segnalati e a rispondere alle domande e ai rilievi dei partecipanti.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09EF97-35A2-1943-90B3-053CBF0C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55911" y="436669"/>
            <a:ext cx="647563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rgbClr val="3D7F68"/>
                </a:solidFill>
                <a:latin typeface="Arial"/>
                <a:cs typeface="Arial"/>
              </a:rPr>
              <a:t>FASE 3 – Progettazione partecipata</a:t>
            </a:r>
          </a:p>
          <a:p>
            <a:pPr>
              <a:lnSpc>
                <a:spcPct val="80000"/>
              </a:lnSpc>
            </a:pPr>
            <a:endParaRPr lang="it-IT" sz="1600" dirty="0">
              <a:solidFill>
                <a:srgbClr val="AB0C77"/>
              </a:solidFill>
              <a:latin typeface="Arial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914" y="0"/>
            <a:ext cx="109197" cy="6858000"/>
          </a:xfrm>
          <a:prstGeom prst="rect">
            <a:avLst/>
          </a:prstGeom>
          <a:solidFill>
            <a:srgbClr val="95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66583" y="1220399"/>
            <a:ext cx="7552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D7F68"/>
                </a:solidFill>
              </a:rPr>
              <a:t>Elaborazione strategia per la progettazione partecipata</a:t>
            </a:r>
            <a:endParaRPr lang="it-IT" dirty="0">
              <a:solidFill>
                <a:srgbClr val="3D7F68"/>
              </a:solidFill>
            </a:endParaRPr>
          </a:p>
          <a:p>
            <a:r>
              <a:rPr lang="it-IT" dirty="0"/>
              <a:t>Al termine </a:t>
            </a:r>
            <a:r>
              <a:rPr lang="it-IT" dirty="0" smtClean="0"/>
              <a:t>delle Fasi 1 e 2, </a:t>
            </a:r>
            <a:r>
              <a:rPr lang="it-IT" dirty="0"/>
              <a:t>sarà possibile procedere alla programmazione della progettazione partecipata specifica con riferimento ai vari aspetti emersi. 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Tali aspetti, per quanto </a:t>
            </a:r>
            <a:r>
              <a:rPr lang="it-IT" dirty="0" smtClean="0"/>
              <a:t>ora immaginabile, </a:t>
            </a:r>
            <a:r>
              <a:rPr lang="it-IT" dirty="0"/>
              <a:t>dovrebbero riguardare: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la parte del progetto relativa alla creazione dello spazio verde da rendere fruibile per la comunità</a:t>
            </a:r>
            <a:r>
              <a:rPr lang="it-IT" dirty="0" smtClean="0"/>
              <a:t>, 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la fase cantieristica e il suo impatto sull’area</a:t>
            </a:r>
            <a:r>
              <a:rPr lang="it-IT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  <a:p>
            <a:pPr marL="285750" lvl="0" indent="-285750">
              <a:buFont typeface="Wingdings" pitchFamily="2" charset="2"/>
              <a:buChar char="ü"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51E760-21E0-D94D-8A99-52075DA7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3" y="24352"/>
            <a:ext cx="1142207" cy="1142207"/>
          </a:xfrm>
          <a:prstGeom prst="rect">
            <a:avLst/>
          </a:prstGeom>
        </p:spPr>
      </p:pic>
      <p:pic>
        <p:nvPicPr>
          <p:cNvPr id="3" name="Immagine 2" descr="Immagine che contiene persona, soffitto, interni, persone&#10;&#10;Descrizione generata automaticamente">
            <a:extLst>
              <a:ext uri="{FF2B5EF4-FFF2-40B4-BE49-F238E27FC236}">
                <a16:creationId xmlns:a16="http://schemas.microsoft.com/office/drawing/2014/main" id="{28678C1D-66AA-B942-B643-7B762499B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067" y="3734964"/>
            <a:ext cx="4164047" cy="3123035"/>
          </a:xfrm>
          <a:prstGeom prst="rect">
            <a:avLst/>
          </a:prstGeom>
        </p:spPr>
      </p:pic>
      <p:pic>
        <p:nvPicPr>
          <p:cNvPr id="8" name="Immagine 7" descr="Immagine che contiene interni, giocattolo, parecchi&#10;&#10;Descrizione generata automaticamente">
            <a:extLst>
              <a:ext uri="{FF2B5EF4-FFF2-40B4-BE49-F238E27FC236}">
                <a16:creationId xmlns:a16="http://schemas.microsoft.com/office/drawing/2014/main" id="{5025C9B5-CC07-914F-8638-0510BFA9F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6848"/>
            <a:ext cx="5021369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574</Words>
  <Application>Microsoft Office PowerPoint</Application>
  <PresentationFormat>Presentazione su schermo (4:3)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1_Tema di Office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agnese bertello</dc:creator>
  <cp:lastModifiedBy>stefania</cp:lastModifiedBy>
  <cp:revision>82</cp:revision>
  <cp:lastPrinted>2021-05-24T09:41:24Z</cp:lastPrinted>
  <dcterms:created xsi:type="dcterms:W3CDTF">2020-12-08T13:01:47Z</dcterms:created>
  <dcterms:modified xsi:type="dcterms:W3CDTF">2021-07-05T14:19:35Z</dcterms:modified>
</cp:coreProperties>
</file>